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2" r:id="rId7"/>
    <p:sldId id="353" r:id="rId8"/>
    <p:sldId id="349" r:id="rId9"/>
    <p:sldId id="354" r:id="rId10"/>
    <p:sldId id="344" r:id="rId11"/>
    <p:sldId id="348" r:id="rId12"/>
    <p:sldId id="355" r:id="rId13"/>
    <p:sldId id="356" r:id="rId14"/>
    <p:sldId id="357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7BB"/>
    <a:srgbClr val="006192"/>
    <a:srgbClr val="7E277D"/>
    <a:srgbClr val="4C125B"/>
    <a:srgbClr val="440E55"/>
    <a:srgbClr val="0A0417"/>
    <a:srgbClr val="17347A"/>
    <a:srgbClr val="000719"/>
    <a:srgbClr val="052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1407" autoAdjust="0"/>
  </p:normalViewPr>
  <p:slideViewPr>
    <p:cSldViewPr snapToGrid="0" snapToObjects="1" showGuides="1">
      <p:cViewPr varScale="1">
        <p:scale>
          <a:sx n="77" d="100"/>
          <a:sy n="77" d="100"/>
        </p:scale>
        <p:origin x="58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50000"/>
                  </a:schemeClr>
                </a:gs>
                <a:gs pos="57000">
                  <a:schemeClr val="accent6">
                    <a:lumMod val="50000"/>
                  </a:schemeClr>
                </a:gs>
                <a:gs pos="99000">
                  <a:schemeClr val="tx2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Jen hesla, méně než 8 znaků, nebo bez speciálních znaků</c:v>
                </c:pt>
                <c:pt idx="1">
                  <c:v>Jen hesla, 8 a více znaků s kombinací speciálních znaků</c:v>
                </c:pt>
                <c:pt idx="2">
                  <c:v>Dvojitou ochranu, je-li to možné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62</c:v>
                </c:pt>
                <c:pt idx="2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9-4E15-B34B-451A05D4285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1261423"/>
        <c:axId val="1956145744"/>
      </c:barChart>
      <c:catAx>
        <c:axId val="131261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45744"/>
        <c:crosses val="autoZero"/>
        <c:auto val="1"/>
        <c:lblAlgn val="ctr"/>
        <c:lblOffset val="100"/>
        <c:noMultiLvlLbl val="0"/>
      </c:catAx>
      <c:valAx>
        <c:axId val="1956145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126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ln w="22225" cap="rnd">
              <a:solidFill>
                <a:schemeClr val="tx2">
                  <a:lumMod val="75000"/>
                </a:schemeClr>
              </a:solidFill>
            </a:ln>
            <a:effectLst>
              <a:glow rad="139700">
                <a:schemeClr val="tx2">
                  <a:lumMod val="40000"/>
                  <a:lumOff val="60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glow rad="139700">
                  <a:schemeClr val="tx2">
                    <a:lumMod val="40000"/>
                    <a:lumOff val="60000"/>
                    <a:alpha val="14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144</c:v>
                </c:pt>
                <c:pt idx="1">
                  <c:v>167</c:v>
                </c:pt>
                <c:pt idx="2">
                  <c:v>237</c:v>
                </c:pt>
                <c:pt idx="3">
                  <c:v>254</c:v>
                </c:pt>
                <c:pt idx="4">
                  <c:v>309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  <c:max val="2022"/>
          <c:min val="2018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09/10/2023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inherit"/>
              </a:rPr>
              <a:t>AES (Advanced Encryption </a:t>
            </a:r>
            <a:r>
              <a:rPr lang="en-GB" b="0" i="0">
                <a:solidFill>
                  <a:srgbClr val="000000"/>
                </a:solidFill>
                <a:effectLst/>
                <a:latin typeface="inherit"/>
              </a:rPr>
              <a:t>Standard)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DBDEE1"/>
                </a:solidFill>
                <a:effectLst/>
                <a:latin typeface="gg sans"/>
              </a:rPr>
              <a:t>symetrický</a:t>
            </a:r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b="0" i="0" dirty="0" err="1">
                <a:solidFill>
                  <a:srgbClr val="DBDEE1"/>
                </a:solidFill>
                <a:effectLst/>
                <a:latin typeface="gg sans"/>
              </a:rPr>
              <a:t>šifrovací</a:t>
            </a:r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 </a:t>
            </a:r>
            <a:r>
              <a:rPr lang="en-GB" b="0" i="0" dirty="0" err="1">
                <a:solidFill>
                  <a:srgbClr val="DBDEE1"/>
                </a:solidFill>
                <a:effectLst/>
                <a:latin typeface="gg sans"/>
              </a:rPr>
              <a:t>algoritmus</a:t>
            </a:r>
            <a:endParaRPr lang="en-GB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2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8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Generování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Jan, </a:t>
            </a:r>
            <a:r>
              <a:rPr lang="en-GB" dirty="0" err="1"/>
              <a:t>Voršilka</a:t>
            </a:r>
            <a:r>
              <a:rPr lang="en-GB" dirty="0"/>
              <a:t> </a:t>
            </a:r>
            <a:r>
              <a:rPr lang="en-GB" dirty="0" err="1"/>
              <a:t>Vladimír</a:t>
            </a:r>
            <a:r>
              <a:rPr lang="en-GB" dirty="0"/>
              <a:t>, </a:t>
            </a:r>
            <a:r>
              <a:rPr lang="en-GB" dirty="0" err="1"/>
              <a:t>Jeřábek</a:t>
            </a:r>
            <a:r>
              <a:rPr lang="en-GB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DC7-6A37-5F61-9563-4A093EEF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Závěr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8C413-8635-E053-33AE-CBA453028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naší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aplikací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hesel</a:t>
            </a:r>
            <a:r>
              <a:rPr lang="en-GB" dirty="0">
                <a:latin typeface="+mj-lt"/>
              </a:rPr>
              <a:t>, se </a:t>
            </a:r>
            <a:r>
              <a:rPr lang="en-GB" dirty="0" err="1">
                <a:latin typeface="+mj-lt"/>
              </a:rPr>
              <a:t>již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nikdy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nebudete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muset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bát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jakékoliv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kybernetické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krádeže</a:t>
            </a:r>
            <a:r>
              <a:rPr lang="en-GB" dirty="0">
                <a:latin typeface="+mj-lt"/>
              </a:rPr>
              <a:t> ani </a:t>
            </a:r>
            <a:r>
              <a:rPr lang="en-GB" dirty="0" err="1">
                <a:latin typeface="+mj-lt"/>
              </a:rPr>
              <a:t>jakéhokoliv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nabourání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učet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jsou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Vaše</a:t>
            </a:r>
            <a:r>
              <a:rPr lang="en-GB" dirty="0">
                <a:latin typeface="+mj-lt"/>
              </a:rPr>
              <a:t> data v </a:t>
            </a:r>
            <a:r>
              <a:rPr lang="en-GB" dirty="0" err="1">
                <a:latin typeface="+mj-lt"/>
              </a:rPr>
              <a:t>bezpečí</a:t>
            </a:r>
            <a:endParaRPr lang="cs-CZ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7BF93-4E0F-3113-B689-3AE735C2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DDDE6-17F6-F02E-066B-34316241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87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03DF-571A-8C5C-3550-5407B75D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Děkujeme</a:t>
            </a:r>
            <a:r>
              <a:rPr lang="en-GB" dirty="0"/>
              <a:t> za </a:t>
            </a:r>
            <a:r>
              <a:rPr lang="en-GB" dirty="0" err="1"/>
              <a:t>pozornost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8B470-B958-7C67-8C63-B334EF08C12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GB" dirty="0">
                <a:latin typeface="+mj-lt"/>
              </a:rPr>
              <a:t>a </a:t>
            </a:r>
            <a:r>
              <a:rPr lang="en-GB" dirty="0" err="1">
                <a:latin typeface="+mj-lt"/>
              </a:rPr>
              <a:t>projektu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pracovali</a:t>
            </a:r>
            <a:r>
              <a:rPr lang="en-GB" dirty="0">
                <a:latin typeface="+mj-lt"/>
              </a:rPr>
              <a:t>: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D1B37-2A2F-79EE-A372-C2FC3BDEDB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Adam Jan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C8235-696C-C17C-1ACC-B089C52CFE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 err="1"/>
              <a:t>Vladimír</a:t>
            </a:r>
            <a:r>
              <a:rPr lang="en-GB" dirty="0"/>
              <a:t> </a:t>
            </a:r>
            <a:r>
              <a:rPr lang="en-GB" dirty="0" err="1"/>
              <a:t>Voršilka</a:t>
            </a:r>
            <a:endParaRPr lang="cs-CZ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3FD93-3676-A986-2495-D930766C5A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 err="1"/>
              <a:t>Jeřábek</a:t>
            </a:r>
            <a:r>
              <a:rPr lang="en-GB" dirty="0"/>
              <a:t> Martin</a:t>
            </a:r>
            <a:endParaRPr lang="cs-CZ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F5D44-5A9A-4C18-BA64-8F2513A7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43BA2-9424-C7AD-38D1-C9AE234A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 </a:t>
            </a:r>
            <a:r>
              <a:rPr lang="en-GB" dirty="0" err="1"/>
              <a:t>čem</a:t>
            </a:r>
            <a:r>
              <a:rPr lang="en-GB" dirty="0"/>
              <a:t> </a:t>
            </a:r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se </a:t>
            </a:r>
            <a:r>
              <a:rPr lang="en-GB" dirty="0" err="1"/>
              <a:t>zaměřuje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vysoce</a:t>
            </a:r>
            <a:r>
              <a:rPr lang="en-GB" dirty="0"/>
              <a:t> </a:t>
            </a:r>
            <a:r>
              <a:rPr lang="en-GB" dirty="0" err="1"/>
              <a:t>kvalitní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různě</a:t>
            </a:r>
            <a:r>
              <a:rPr lang="en-GB" dirty="0"/>
              <a:t> </a:t>
            </a:r>
            <a:r>
              <a:rPr lang="en-GB" dirty="0" err="1"/>
              <a:t>dlouhých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Lehké</a:t>
            </a:r>
            <a:r>
              <a:rPr lang="en-GB" dirty="0"/>
              <a:t> </a:t>
            </a:r>
            <a:r>
              <a:rPr lang="en-GB" dirty="0" err="1"/>
              <a:t>použití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Šifrování</a:t>
            </a:r>
            <a:r>
              <a:rPr lang="en-GB" dirty="0"/>
              <a:t> pomocí AES</a:t>
            </a:r>
          </a:p>
          <a:p>
            <a:pPr rtl="0"/>
            <a:r>
              <a:rPr lang="en-GB" dirty="0" err="1"/>
              <a:t>Použití</a:t>
            </a:r>
            <a:r>
              <a:rPr lang="en-GB" dirty="0"/>
              <a:t> </a:t>
            </a:r>
            <a:r>
              <a:rPr lang="en-GB" dirty="0" err="1"/>
              <a:t>znaků</a:t>
            </a:r>
            <a:r>
              <a:rPr lang="en-GB" dirty="0"/>
              <a:t>, </a:t>
            </a:r>
            <a:r>
              <a:rPr lang="en-GB" dirty="0" err="1"/>
              <a:t>které</a:t>
            </a:r>
            <a:r>
              <a:rPr lang="en-GB" dirty="0"/>
              <a:t> </a:t>
            </a:r>
            <a:r>
              <a:rPr lang="en-GB" dirty="0" err="1"/>
              <a:t>chce</a:t>
            </a:r>
            <a:r>
              <a:rPr lang="en-GB" dirty="0"/>
              <a:t> </a:t>
            </a:r>
            <a:r>
              <a:rPr lang="en-GB" dirty="0" err="1"/>
              <a:t>uživatelel</a:t>
            </a:r>
            <a:r>
              <a:rPr lang="en-GB" dirty="0"/>
              <a:t> v </a:t>
            </a:r>
            <a:r>
              <a:rPr lang="en-GB" dirty="0" err="1"/>
              <a:t>daném</a:t>
            </a:r>
            <a:r>
              <a:rPr lang="en-GB" dirty="0"/>
              <a:t> </a:t>
            </a:r>
            <a:r>
              <a:rPr lang="en-GB" dirty="0" err="1"/>
              <a:t>hesle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Ukládání</a:t>
            </a:r>
            <a:r>
              <a:rPr lang="en-GB" dirty="0"/>
              <a:t> </a:t>
            </a:r>
            <a:r>
              <a:rPr lang="en-GB" dirty="0" err="1"/>
              <a:t>hesla</a:t>
            </a:r>
            <a:r>
              <a:rPr lang="en-GB" dirty="0"/>
              <a:t> do </a:t>
            </a:r>
            <a:r>
              <a:rPr lang="en-GB" dirty="0" err="1"/>
              <a:t>souboru</a:t>
            </a:r>
            <a:r>
              <a:rPr lang="en-GB" dirty="0"/>
              <a:t> pro </a:t>
            </a:r>
            <a:r>
              <a:rPr lang="en-GB" dirty="0" err="1"/>
              <a:t>pozdější</a:t>
            </a:r>
            <a:r>
              <a:rPr lang="en-GB" dirty="0"/>
              <a:t> </a:t>
            </a:r>
            <a:r>
              <a:rPr lang="en-GB" dirty="0" err="1"/>
              <a:t>využití</a:t>
            </a:r>
            <a:r>
              <a:rPr lang="en-GB" dirty="0"/>
              <a:t>.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888478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Hlavní</a:t>
            </a:r>
            <a:r>
              <a:rPr lang="en-GB" dirty="0"/>
              <a:t> </a:t>
            </a:r>
            <a:r>
              <a:rPr lang="en-GB" dirty="0" err="1"/>
              <a:t>výhody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Rychlé</a:t>
            </a:r>
            <a:r>
              <a:rPr lang="en-GB" dirty="0"/>
              <a:t> </a:t>
            </a:r>
            <a:r>
              <a:rPr lang="en-GB" dirty="0" err="1"/>
              <a:t>použití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599" y="3355864"/>
            <a:ext cx="2587137" cy="17213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Vysoké</a:t>
            </a:r>
            <a:r>
              <a:rPr lang="en-GB" dirty="0"/>
              <a:t> </a:t>
            </a:r>
            <a:r>
              <a:rPr lang="en-GB" dirty="0" err="1"/>
              <a:t>zabezpečení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149345"/>
            <a:ext cx="2587137" cy="17213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Moderní</a:t>
            </a:r>
            <a:r>
              <a:rPr lang="en-GB" dirty="0"/>
              <a:t> </a:t>
            </a:r>
            <a:r>
              <a:rPr lang="en-GB" dirty="0" err="1"/>
              <a:t>technologie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10925-FE3D-E657-E14E-62A50B5D0C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Využití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 u </a:t>
            </a:r>
            <a:r>
              <a:rPr lang="en-GB" dirty="0" err="1"/>
              <a:t>hráčů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16899C-BA59-5BA8-6FFE-CB437516E15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253369236"/>
              </p:ext>
            </p:extLst>
          </p:nvPr>
        </p:nvGraphicFramePr>
        <p:xfrm>
          <a:off x="849313" y="1236685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967632799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Počet</a:t>
            </a:r>
            <a:r>
              <a:rPr lang="en-GB" dirty="0"/>
              <a:t> </a:t>
            </a:r>
            <a:r>
              <a:rPr lang="en-GB" dirty="0" err="1"/>
              <a:t>ukradnutých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 za </a:t>
            </a:r>
            <a:r>
              <a:rPr lang="en-GB" dirty="0" err="1"/>
              <a:t>minulé</a:t>
            </a:r>
            <a:r>
              <a:rPr lang="en-GB" dirty="0"/>
              <a:t> </a:t>
            </a:r>
            <a:r>
              <a:rPr lang="en-GB" dirty="0" err="1"/>
              <a:t>roky</a:t>
            </a:r>
            <a:r>
              <a:rPr lang="en-GB" dirty="0"/>
              <a:t>: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Náš</a:t>
            </a:r>
            <a:r>
              <a:rPr lang="en-GB" dirty="0"/>
              <a:t> </a:t>
            </a:r>
            <a:r>
              <a:rPr lang="en-GB" dirty="0" err="1"/>
              <a:t>způsob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 </a:t>
            </a:r>
            <a:r>
              <a:rPr lang="en-GB" dirty="0" err="1"/>
              <a:t>psaná</a:t>
            </a:r>
            <a:r>
              <a:rPr lang="en-GB" dirty="0"/>
              <a:t> v </a:t>
            </a:r>
            <a:r>
              <a:rPr lang="en-GB" dirty="0" err="1"/>
              <a:t>nadčasovém</a:t>
            </a:r>
            <a:r>
              <a:rPr lang="en-GB" dirty="0"/>
              <a:t> </a:t>
            </a:r>
            <a:r>
              <a:rPr lang="en-GB" dirty="0" err="1"/>
              <a:t>jazyku</a:t>
            </a:r>
            <a:r>
              <a:rPr lang="en-GB" dirty="0"/>
              <a:t> C#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7893" y="3372797"/>
            <a:ext cx="6888665" cy="224180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>
                <a:latin typeface="+mj-lt"/>
              </a:rPr>
              <a:t>Generace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obsahuje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moderní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knihovny</a:t>
            </a:r>
            <a:r>
              <a:rPr lang="en-GB" dirty="0">
                <a:latin typeface="+mj-lt"/>
              </a:rPr>
              <a:t> od </a:t>
            </a:r>
            <a:r>
              <a:rPr lang="en-GB" dirty="0" err="1">
                <a:latin typeface="+mj-lt"/>
              </a:rPr>
              <a:t>Microsoftu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System.security.cryptography</a:t>
            </a:r>
            <a:r>
              <a:rPr lang="en-GB" dirty="0">
                <a:latin typeface="+mj-lt"/>
              </a:rPr>
              <a:t>)</a:t>
            </a:r>
          </a:p>
          <a:p>
            <a:pPr rtl="0"/>
            <a:r>
              <a:rPr lang="en-GB" dirty="0" err="1">
                <a:latin typeface="+mj-lt"/>
              </a:rPr>
              <a:t>Generaci</a:t>
            </a:r>
            <a:r>
              <a:rPr lang="en-GB" dirty="0">
                <a:latin typeface="+mj-lt"/>
              </a:rPr>
              <a:t> jako </a:t>
            </a:r>
            <a:r>
              <a:rPr lang="en-GB" dirty="0" err="1">
                <a:latin typeface="+mj-lt"/>
              </a:rPr>
              <a:t>takovou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provvádí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RandomNumberGenerator.Create</a:t>
            </a:r>
            <a:r>
              <a:rPr lang="en-GB" dirty="0">
                <a:latin typeface="+mj-lt"/>
              </a:rPr>
              <a:t>(), </a:t>
            </a:r>
            <a:r>
              <a:rPr lang="en-GB" dirty="0" err="1">
                <a:latin typeface="+mj-lt"/>
              </a:rPr>
              <a:t>která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nám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poskytuje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výsledné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informace</a:t>
            </a:r>
            <a:r>
              <a:rPr lang="en-GB" dirty="0">
                <a:latin typeface="+mj-lt"/>
              </a:rPr>
              <a:t> v </a:t>
            </a:r>
            <a:r>
              <a:rPr lang="en-GB" dirty="0" err="1">
                <a:latin typeface="+mj-lt"/>
              </a:rPr>
              <a:t>bitech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které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vysokého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zabezpečení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přepisujeme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zvolené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heslo</a:t>
            </a:r>
            <a:r>
              <a:rPr lang="en-GB" dirty="0">
                <a:latin typeface="+mj-lt"/>
              </a:rPr>
              <a:t>.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39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Porovnání</a:t>
            </a:r>
            <a:r>
              <a:rPr lang="en-GB" dirty="0"/>
              <a:t> </a:t>
            </a:r>
            <a:r>
              <a:rPr lang="en-GB" dirty="0" err="1"/>
              <a:t>Generátorů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0F085-7A92-D301-B8B9-8488613A5FFE}"/>
              </a:ext>
            </a:extLst>
          </p:cNvPr>
          <p:cNvSpPr/>
          <p:nvPr/>
        </p:nvSpPr>
        <p:spPr>
          <a:xfrm>
            <a:off x="1867284" y="1690688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8CEEEC-6EFE-A486-CC7A-25DABF45221F}"/>
              </a:ext>
            </a:extLst>
          </p:cNvPr>
          <p:cNvSpPr/>
          <p:nvPr/>
        </p:nvSpPr>
        <p:spPr>
          <a:xfrm>
            <a:off x="7943404" y="2046698"/>
            <a:ext cx="2178228" cy="2178228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ECEE0-D4CF-AB53-300D-2C00F13B64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Porovnání</a:t>
            </a:r>
            <a:r>
              <a:rPr lang="en-GB" dirty="0"/>
              <a:t> </a:t>
            </a:r>
            <a:r>
              <a:rPr lang="en-GB" dirty="0" err="1"/>
              <a:t>Generátorů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System.Securiy.Cryptography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Je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vhodný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jako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jsou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šifrování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digitální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podpisy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dirty="0" err="1">
                <a:latin typeface="+mj-lt"/>
              </a:rPr>
              <a:t>Generuje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kryptograficky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bezkterápečná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náhodná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čísla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jsou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mnohem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méně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předvídatelná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než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čísla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generovaná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System.Random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7436821" y="2333546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10327069" y="1099168"/>
            <a:ext cx="1411567" cy="1411567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Základní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metoda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generování</a:t>
            </a:r>
            <a:endParaRPr lang="cs-CZ" sz="1100" dirty="0">
              <a:solidFill>
                <a:schemeClr val="lt1">
                  <a:alpha val="43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Porovnání</a:t>
            </a:r>
            <a:r>
              <a:rPr lang="en-GB" dirty="0"/>
              <a:t> </a:t>
            </a:r>
            <a:r>
              <a:rPr lang="en-GB" dirty="0" err="1"/>
              <a:t>Generátorů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Základní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metoda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generování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Není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vhodná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kvůli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Parallelizace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(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souběžné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generování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čísel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)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může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vyžadovat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zvláštní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zřízení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aby se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předešlo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problémům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s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předvídatelností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10375056" y="1169803"/>
            <a:ext cx="1315591" cy="13155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sz="900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7368209" y="2650435"/>
            <a:ext cx="3094382" cy="303776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33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104</TotalTime>
  <Words>318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Nova</vt:lpstr>
      <vt:lpstr>Biome</vt:lpstr>
      <vt:lpstr>Biome Light</vt:lpstr>
      <vt:lpstr>Calibri</vt:lpstr>
      <vt:lpstr>gg sans</vt:lpstr>
      <vt:lpstr>inherit</vt:lpstr>
      <vt:lpstr>Segoe UI</vt:lpstr>
      <vt:lpstr>Söhne</vt:lpstr>
      <vt:lpstr>Office Theme</vt:lpstr>
      <vt:lpstr>Generování</vt:lpstr>
      <vt:lpstr>O čem naše aplikace je:</vt:lpstr>
      <vt:lpstr>Hlavní výhody</vt:lpstr>
      <vt:lpstr>Využití hesel u hráčů</vt:lpstr>
      <vt:lpstr>Počet ukradnutých hesel za minulé roky:</vt:lpstr>
      <vt:lpstr>Náš způsob generování:</vt:lpstr>
      <vt:lpstr>Porovnání Generátorů</vt:lpstr>
      <vt:lpstr>Porovnání Generátorů</vt:lpstr>
      <vt:lpstr>Porovnání Generátorů</vt:lpstr>
      <vt:lpstr>Závěr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Generování</dc:title>
  <dc:creator>Jan Adam (3ITC)</dc:creator>
  <cp:lastModifiedBy>Jan Adam (3ITC)</cp:lastModifiedBy>
  <cp:revision>6</cp:revision>
  <dcterms:created xsi:type="dcterms:W3CDTF">2023-10-04T07:19:12Z</dcterms:created>
  <dcterms:modified xsi:type="dcterms:W3CDTF">2023-10-09T11:24:14Z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